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61" r:id="rId5"/>
    <p:sldId id="262" r:id="rId6"/>
    <p:sldId id="263" r:id="rId7"/>
    <p:sldId id="270" r:id="rId8"/>
    <p:sldId id="272" r:id="rId9"/>
    <p:sldId id="264" r:id="rId10"/>
    <p:sldId id="271" r:id="rId11"/>
    <p:sldId id="259" r:id="rId12"/>
    <p:sldId id="260"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5E3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598" autoAdjust="0"/>
  </p:normalViewPr>
  <p:slideViewPr>
    <p:cSldViewPr snapToGrid="0">
      <p:cViewPr varScale="1">
        <p:scale>
          <a:sx n="108" d="100"/>
          <a:sy n="108" d="100"/>
        </p:scale>
        <p:origin x="7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2D2649-8538-4A5B-A078-AC1602AD7073}" type="datetimeFigureOut">
              <a:rPr lang="en-AU" smtClean="0"/>
              <a:t>4/05/2022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D401BB-9746-41D5-8EEF-41F6B54A27FA}" type="slidenum">
              <a:rPr lang="en-AU" smtClean="0"/>
              <a:t>‹#›</a:t>
            </a:fld>
            <a:endParaRPr lang="en-AU"/>
          </a:p>
        </p:txBody>
      </p:sp>
    </p:spTree>
    <p:extLst>
      <p:ext uri="{BB962C8B-B14F-4D97-AF65-F5344CB8AC3E}">
        <p14:creationId xmlns:p14="http://schemas.microsoft.com/office/powerpoint/2010/main" val="3777292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C9D1D9"/>
                </a:solidFill>
                <a:effectLst/>
                <a:latin typeface="-apple-system"/>
              </a:rPr>
              <a:t>It’s a power-hungry world that we live in. Everyone needs it to live but how do we make it? The answer is powerplants, and lots of them!</a:t>
            </a:r>
          </a:p>
          <a:p>
            <a:pPr algn="l"/>
            <a:r>
              <a:rPr lang="en-US" b="0" i="0" dirty="0">
                <a:solidFill>
                  <a:srgbClr val="C9D1D9"/>
                </a:solidFill>
                <a:effectLst/>
                <a:latin typeface="-apple-system"/>
              </a:rPr>
              <a:t>In this analysis we will deep dive into how the world produces its power. who produces the most and who is the cleanest, we will see how developed countries stack up against developing in their production and their sustainability</a:t>
            </a:r>
          </a:p>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2</a:t>
            </a:fld>
            <a:endParaRPr lang="en-AU"/>
          </a:p>
        </p:txBody>
      </p:sp>
    </p:spTree>
    <p:extLst>
      <p:ext uri="{BB962C8B-B14F-4D97-AF65-F5344CB8AC3E}">
        <p14:creationId xmlns:p14="http://schemas.microsoft.com/office/powerpoint/2010/main" val="1417210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11</a:t>
            </a:fld>
            <a:endParaRPr lang="en-AU"/>
          </a:p>
        </p:txBody>
      </p:sp>
    </p:spTree>
    <p:extLst>
      <p:ext uri="{BB962C8B-B14F-4D97-AF65-F5344CB8AC3E}">
        <p14:creationId xmlns:p14="http://schemas.microsoft.com/office/powerpoint/2010/main" val="3154925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12</a:t>
            </a:fld>
            <a:endParaRPr lang="en-AU"/>
          </a:p>
        </p:txBody>
      </p:sp>
    </p:spTree>
    <p:extLst>
      <p:ext uri="{BB962C8B-B14F-4D97-AF65-F5344CB8AC3E}">
        <p14:creationId xmlns:p14="http://schemas.microsoft.com/office/powerpoint/2010/main" val="3433777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13</a:t>
            </a:fld>
            <a:endParaRPr lang="en-AU"/>
          </a:p>
        </p:txBody>
      </p:sp>
    </p:spTree>
    <p:extLst>
      <p:ext uri="{BB962C8B-B14F-4D97-AF65-F5344CB8AC3E}">
        <p14:creationId xmlns:p14="http://schemas.microsoft.com/office/powerpoint/2010/main" val="3887254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14</a:t>
            </a:fld>
            <a:endParaRPr lang="en-AU"/>
          </a:p>
        </p:txBody>
      </p:sp>
    </p:spTree>
    <p:extLst>
      <p:ext uri="{BB962C8B-B14F-4D97-AF65-F5344CB8AC3E}">
        <p14:creationId xmlns:p14="http://schemas.microsoft.com/office/powerpoint/2010/main" val="46541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15</a:t>
            </a:fld>
            <a:endParaRPr lang="en-AU"/>
          </a:p>
        </p:txBody>
      </p:sp>
    </p:spTree>
    <p:extLst>
      <p:ext uri="{BB962C8B-B14F-4D97-AF65-F5344CB8AC3E}">
        <p14:creationId xmlns:p14="http://schemas.microsoft.com/office/powerpoint/2010/main" val="3340275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3</a:t>
            </a:fld>
            <a:endParaRPr lang="en-AU"/>
          </a:p>
        </p:txBody>
      </p:sp>
    </p:spTree>
    <p:extLst>
      <p:ext uri="{BB962C8B-B14F-4D97-AF65-F5344CB8AC3E}">
        <p14:creationId xmlns:p14="http://schemas.microsoft.com/office/powerpoint/2010/main" val="810703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4</a:t>
            </a:fld>
            <a:endParaRPr lang="en-AU"/>
          </a:p>
        </p:txBody>
      </p:sp>
    </p:spTree>
    <p:extLst>
      <p:ext uri="{BB962C8B-B14F-4D97-AF65-F5344CB8AC3E}">
        <p14:creationId xmlns:p14="http://schemas.microsoft.com/office/powerpoint/2010/main" val="24800336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5</a:t>
            </a:fld>
            <a:endParaRPr lang="en-AU"/>
          </a:p>
        </p:txBody>
      </p:sp>
    </p:spTree>
    <p:extLst>
      <p:ext uri="{BB962C8B-B14F-4D97-AF65-F5344CB8AC3E}">
        <p14:creationId xmlns:p14="http://schemas.microsoft.com/office/powerpoint/2010/main" val="196200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6</a:t>
            </a:fld>
            <a:endParaRPr lang="en-AU"/>
          </a:p>
        </p:txBody>
      </p:sp>
    </p:spTree>
    <p:extLst>
      <p:ext uri="{BB962C8B-B14F-4D97-AF65-F5344CB8AC3E}">
        <p14:creationId xmlns:p14="http://schemas.microsoft.com/office/powerpoint/2010/main" val="1993898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7</a:t>
            </a:fld>
            <a:endParaRPr lang="en-AU"/>
          </a:p>
        </p:txBody>
      </p:sp>
    </p:spTree>
    <p:extLst>
      <p:ext uri="{BB962C8B-B14F-4D97-AF65-F5344CB8AC3E}">
        <p14:creationId xmlns:p14="http://schemas.microsoft.com/office/powerpoint/2010/main" val="207631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8</a:t>
            </a:fld>
            <a:endParaRPr lang="en-AU"/>
          </a:p>
        </p:txBody>
      </p:sp>
    </p:spTree>
    <p:extLst>
      <p:ext uri="{BB962C8B-B14F-4D97-AF65-F5344CB8AC3E}">
        <p14:creationId xmlns:p14="http://schemas.microsoft.com/office/powerpoint/2010/main" val="20027119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9</a:t>
            </a:fld>
            <a:endParaRPr lang="en-AU"/>
          </a:p>
        </p:txBody>
      </p:sp>
    </p:spTree>
    <p:extLst>
      <p:ext uri="{BB962C8B-B14F-4D97-AF65-F5344CB8AC3E}">
        <p14:creationId xmlns:p14="http://schemas.microsoft.com/office/powerpoint/2010/main" val="3020001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10</a:t>
            </a:fld>
            <a:endParaRPr lang="en-AU"/>
          </a:p>
        </p:txBody>
      </p:sp>
    </p:spTree>
    <p:extLst>
      <p:ext uri="{BB962C8B-B14F-4D97-AF65-F5344CB8AC3E}">
        <p14:creationId xmlns:p14="http://schemas.microsoft.com/office/powerpoint/2010/main" val="3872793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5E7AA473-D82F-4EFF-9DF7-AE6D83C51288}" type="datetime1">
              <a:rPr lang="en-US" smtClean="0"/>
              <a:t>5/4/2022</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58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1E12F1F0-FE2D-4C1C-B320-8CB9BE735F0F}" type="datetime1">
              <a:rPr lang="en-US" smtClean="0"/>
              <a:t>5/4/2022</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74547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7BD47B-C187-494C-812F-46BE0040B915}"/>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2CF1B96C-10FD-4EBC-9029-9652B7535D02}" type="datetime1">
              <a:rPr lang="en-US" smtClean="0"/>
              <a:t>5/4/2022</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8220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14878474-CC00-4A95-9D50-A41C12D1EEC4}" type="datetime1">
              <a:rPr lang="en-US" smtClean="0"/>
              <a:t>5/4/2022</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207523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7F38C8B4-7FBB-408F-BDB9-F0496874AFB2}" type="datetime1">
              <a:rPr lang="en-US" smtClean="0"/>
              <a:t>5/4/2022</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81487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2BB8EE20-A5E2-47D3-8F6D-A2BA7AB2E093}" type="datetime1">
              <a:rPr lang="en-US" smtClean="0"/>
              <a:t>5/4/2022</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89438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F4AA536-072F-4374-926E-17E038EC7E98}"/>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3382CF99-132F-413F-B7EF-71A5C33F2ED6}" type="datetime1">
              <a:rPr lang="en-US" smtClean="0"/>
              <a:t>5/4/2022</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547969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1F17AE06-98E0-4D9F-A059-92C3548821BB}" type="datetime1">
              <a:rPr lang="en-US" smtClean="0"/>
              <a:t>5/4/2022</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12140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FFBA00CA-3DDC-4705-B840-978EF5EA0707}" type="datetime1">
              <a:rPr lang="en-US" smtClean="0"/>
              <a:t>5/4/2022</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742549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FC366D49-0BBA-4C5A-AD96-6448CA63451A}" type="datetime1">
              <a:rPr lang="en-US" smtClean="0"/>
              <a:t>5/4/2022</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941224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4F4EB293-A316-472D-A8B4-6947CF1A12B7}" type="datetime1">
              <a:rPr lang="en-US" smtClean="0"/>
              <a:t>5/4/2022</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cxnSp>
        <p:nvCxnSpPr>
          <p:cNvPr id="9" name="Straight Connector 8">
            <a:extLst>
              <a:ext uri="{FF2B5EF4-FFF2-40B4-BE49-F238E27FC236}">
                <a16:creationId xmlns:a16="http://schemas.microsoft.com/office/drawing/2014/main" id="{E51E4AC6-B446-4768-97EF-CA4B8261433B}"/>
              </a:ext>
            </a:extLst>
          </p:cNvPr>
          <p:cNvCxnSpPr>
            <a:cxnSpLocks/>
          </p:cNvCxnSpPr>
          <p:nvPr/>
        </p:nvCxnSpPr>
        <p:spPr>
          <a:xfrm>
            <a:off x="11689174" y="2172428"/>
            <a:ext cx="0" cy="335474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119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734BCCD4-CEB1-405B-A443-DD9CBCBEA552}" type="datetime1">
              <a:rPr lang="en-US" smtClean="0"/>
              <a:t>5/4/2022</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3681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7992A9-1E8C-4E57-B4F4-EE2D38E50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light bulb in the dirt&#10;&#10;Description automatically generated with low confidence">
            <a:extLst>
              <a:ext uri="{FF2B5EF4-FFF2-40B4-BE49-F238E27FC236}">
                <a16:creationId xmlns:a16="http://schemas.microsoft.com/office/drawing/2014/main" id="{AE2F5D3A-C23C-4341-9E00-AF319668D52A}"/>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l="939" t="8605" r="941" b="8605"/>
          <a:stretch/>
        </p:blipFill>
        <p:spPr>
          <a:xfrm>
            <a:off x="0" y="0"/>
            <a:ext cx="12192000" cy="6858002"/>
          </a:xfrm>
          <a:prstGeom prst="rect">
            <a:avLst/>
          </a:prstGeom>
        </p:spPr>
      </p:pic>
      <p:sp>
        <p:nvSpPr>
          <p:cNvPr id="2" name="Title 1">
            <a:extLst>
              <a:ext uri="{FF2B5EF4-FFF2-40B4-BE49-F238E27FC236}">
                <a16:creationId xmlns:a16="http://schemas.microsoft.com/office/drawing/2014/main" id="{9356B856-D8FD-451B-84BF-707F6993CC25}"/>
              </a:ext>
            </a:extLst>
          </p:cNvPr>
          <p:cNvSpPr>
            <a:spLocks noGrp="1"/>
          </p:cNvSpPr>
          <p:nvPr>
            <p:ph type="ctrTitle"/>
          </p:nvPr>
        </p:nvSpPr>
        <p:spPr>
          <a:xfrm>
            <a:off x="692322" y="1121687"/>
            <a:ext cx="10807355" cy="1650492"/>
          </a:xfrm>
          <a:noFill/>
          <a:ln>
            <a:noFill/>
          </a:ln>
          <a:effectLst>
            <a:glow rad="101600">
              <a:schemeClr val="accent6">
                <a:satMod val="175000"/>
                <a:alpha val="40000"/>
              </a:schemeClr>
            </a:glow>
            <a:outerShdw blurRad="107950" dist="12700" dir="5400000" algn="ctr">
              <a:srgbClr val="000000"/>
            </a:outerShdw>
          </a:effectLst>
        </p:spPr>
        <p:txBody>
          <a:bodyPr anchor="t">
            <a:normAutofit fontScale="90000"/>
          </a:bodyPr>
          <a:lstStyle/>
          <a:p>
            <a:pPr algn="ctr"/>
            <a:r>
              <a:rPr lang="en-AU" sz="4000" dirty="0">
                <a:solidFill>
                  <a:srgbClr val="FFFFFF"/>
                </a:solidFill>
              </a:rPr>
              <a:t>The </a:t>
            </a:r>
            <a:br>
              <a:rPr lang="en-AU" sz="4000" dirty="0">
                <a:solidFill>
                  <a:srgbClr val="FFFFFF"/>
                </a:solidFill>
              </a:rPr>
            </a:br>
            <a:r>
              <a:rPr lang="en-AU" dirty="0">
                <a:solidFill>
                  <a:srgbClr val="FFFFFF"/>
                </a:solidFill>
              </a:rPr>
              <a:t>International Power Rangers </a:t>
            </a:r>
            <a:br>
              <a:rPr lang="en-AU" dirty="0">
                <a:solidFill>
                  <a:srgbClr val="FFFFFF"/>
                </a:solidFill>
              </a:rPr>
            </a:br>
            <a:r>
              <a:rPr lang="en-AU" sz="2400" dirty="0">
                <a:solidFill>
                  <a:srgbClr val="FFFFFF"/>
                </a:solidFill>
              </a:rPr>
              <a:t>present</a:t>
            </a:r>
          </a:p>
        </p:txBody>
      </p:sp>
      <p:sp>
        <p:nvSpPr>
          <p:cNvPr id="8" name="Title 1">
            <a:extLst>
              <a:ext uri="{FF2B5EF4-FFF2-40B4-BE49-F238E27FC236}">
                <a16:creationId xmlns:a16="http://schemas.microsoft.com/office/drawing/2014/main" id="{4787EF5D-C09E-4F5D-85C8-02A1FA7323D9}"/>
              </a:ext>
            </a:extLst>
          </p:cNvPr>
          <p:cNvSpPr txBox="1">
            <a:spLocks/>
          </p:cNvSpPr>
          <p:nvPr/>
        </p:nvSpPr>
        <p:spPr>
          <a:xfrm>
            <a:off x="692321" y="3039388"/>
            <a:ext cx="10807355" cy="2334248"/>
          </a:xfrm>
          <a:prstGeom prst="rect">
            <a:avLst/>
          </a:prstGeom>
          <a:noFill/>
          <a:ln w="3175">
            <a:noFill/>
          </a:ln>
          <a:effectLst>
            <a:outerShdw blurRad="107950" dist="12700" dir="5400000" algn="ctr">
              <a:srgbClr val="000000"/>
            </a:outerShdw>
          </a:effectLst>
        </p:spPr>
        <p:txBody>
          <a:bodyPr vert="horz" lIns="91440" tIns="45720" rIns="91440" bIns="45720" rtlCol="0" anchor="t">
            <a:normAutofit/>
          </a:bodyPr>
          <a:lst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a:lstStyle>
          <a:p>
            <a:pPr algn="ctr"/>
            <a:r>
              <a:rPr lang="en-AU" sz="6600" dirty="0">
                <a:solidFill>
                  <a:srgbClr val="45E33D"/>
                </a:solidFill>
              </a:rPr>
              <a:t>WHO IS THE </a:t>
            </a:r>
          </a:p>
          <a:p>
            <a:pPr algn="ctr"/>
            <a:r>
              <a:rPr lang="en-AU" sz="6600" dirty="0">
                <a:solidFill>
                  <a:srgbClr val="45E33D"/>
                </a:solidFill>
              </a:rPr>
              <a:t>REAL POWERHOUSE?</a:t>
            </a:r>
          </a:p>
        </p:txBody>
      </p:sp>
    </p:spTree>
    <p:extLst>
      <p:ext uri="{BB962C8B-B14F-4D97-AF65-F5344CB8AC3E}">
        <p14:creationId xmlns:p14="http://schemas.microsoft.com/office/powerpoint/2010/main" val="11305176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11" name="Picture 10">
            <a:extLst>
              <a:ext uri="{FF2B5EF4-FFF2-40B4-BE49-F238E27FC236}">
                <a16:creationId xmlns:a16="http://schemas.microsoft.com/office/drawing/2014/main" id="{14889D67-CD7F-4C24-8C9B-311110337A4B}"/>
              </a:ext>
            </a:extLst>
          </p:cNvPr>
          <p:cNvPicPr>
            <a:picLocks noChangeAspect="1"/>
          </p:cNvPicPr>
          <p:nvPr/>
        </p:nvPicPr>
        <p:blipFill>
          <a:blip r:embed="rId4"/>
          <a:stretch>
            <a:fillRect/>
          </a:stretch>
        </p:blipFill>
        <p:spPr>
          <a:xfrm>
            <a:off x="1987550" y="1844986"/>
            <a:ext cx="9815689" cy="4517714"/>
          </a:xfrm>
          <a:prstGeom prst="rect">
            <a:avLst/>
          </a:prstGeom>
        </p:spPr>
      </p:pic>
    </p:spTree>
    <p:extLst>
      <p:ext uri="{BB962C8B-B14F-4D97-AF65-F5344CB8AC3E}">
        <p14:creationId xmlns:p14="http://schemas.microsoft.com/office/powerpoint/2010/main" val="2207325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49" y="795819"/>
            <a:ext cx="7052469"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Data Exploration / Sourcing</a:t>
            </a:r>
          </a:p>
          <a:p>
            <a:endParaRPr lang="en-AU" dirty="0"/>
          </a:p>
        </p:txBody>
      </p:sp>
      <p:pic>
        <p:nvPicPr>
          <p:cNvPr id="11" name="Picture 10">
            <a:extLst>
              <a:ext uri="{FF2B5EF4-FFF2-40B4-BE49-F238E27FC236}">
                <a16:creationId xmlns:a16="http://schemas.microsoft.com/office/drawing/2014/main" id="{B00F0B7C-93F8-43F2-999E-C3B55CB289D6}"/>
              </a:ext>
            </a:extLst>
          </p:cNvPr>
          <p:cNvPicPr>
            <a:picLocks noChangeAspect="1"/>
          </p:cNvPicPr>
          <p:nvPr/>
        </p:nvPicPr>
        <p:blipFill>
          <a:blip r:embed="rId4"/>
          <a:stretch>
            <a:fillRect/>
          </a:stretch>
        </p:blipFill>
        <p:spPr>
          <a:xfrm>
            <a:off x="8076292" y="186047"/>
            <a:ext cx="3752592" cy="2936249"/>
          </a:xfrm>
          <a:prstGeom prst="rect">
            <a:avLst/>
          </a:prstGeom>
        </p:spPr>
      </p:pic>
      <p:pic>
        <p:nvPicPr>
          <p:cNvPr id="13" name="Picture 12">
            <a:extLst>
              <a:ext uri="{FF2B5EF4-FFF2-40B4-BE49-F238E27FC236}">
                <a16:creationId xmlns:a16="http://schemas.microsoft.com/office/drawing/2014/main" id="{446B368A-4DCF-4381-91B7-F3DD1A25002B}"/>
              </a:ext>
            </a:extLst>
          </p:cNvPr>
          <p:cNvPicPr>
            <a:picLocks noChangeAspect="1"/>
          </p:cNvPicPr>
          <p:nvPr/>
        </p:nvPicPr>
        <p:blipFill>
          <a:blip r:embed="rId5"/>
          <a:stretch>
            <a:fillRect/>
          </a:stretch>
        </p:blipFill>
        <p:spPr>
          <a:xfrm>
            <a:off x="7721476" y="3428999"/>
            <a:ext cx="4338772" cy="3042821"/>
          </a:xfrm>
          <a:prstGeom prst="rect">
            <a:avLst/>
          </a:prstGeom>
        </p:spPr>
      </p:pic>
      <p:pic>
        <p:nvPicPr>
          <p:cNvPr id="15" name="Picture 14">
            <a:extLst>
              <a:ext uri="{FF2B5EF4-FFF2-40B4-BE49-F238E27FC236}">
                <a16:creationId xmlns:a16="http://schemas.microsoft.com/office/drawing/2014/main" id="{45575291-3A03-4889-AF78-03A58FAC451F}"/>
              </a:ext>
            </a:extLst>
          </p:cNvPr>
          <p:cNvPicPr>
            <a:picLocks noChangeAspect="1"/>
          </p:cNvPicPr>
          <p:nvPr/>
        </p:nvPicPr>
        <p:blipFill>
          <a:blip r:embed="rId6"/>
          <a:stretch>
            <a:fillRect/>
          </a:stretch>
        </p:blipFill>
        <p:spPr>
          <a:xfrm>
            <a:off x="4123219" y="2122004"/>
            <a:ext cx="3503448" cy="4349816"/>
          </a:xfrm>
          <a:prstGeom prst="rect">
            <a:avLst/>
          </a:prstGeom>
        </p:spPr>
      </p:pic>
      <p:pic>
        <p:nvPicPr>
          <p:cNvPr id="17" name="Picture 16">
            <a:extLst>
              <a:ext uri="{FF2B5EF4-FFF2-40B4-BE49-F238E27FC236}">
                <a16:creationId xmlns:a16="http://schemas.microsoft.com/office/drawing/2014/main" id="{771F233E-3319-4029-864D-8BBD459AC419}"/>
              </a:ext>
            </a:extLst>
          </p:cNvPr>
          <p:cNvPicPr>
            <a:picLocks noChangeAspect="1"/>
          </p:cNvPicPr>
          <p:nvPr/>
        </p:nvPicPr>
        <p:blipFill>
          <a:blip r:embed="rId7"/>
          <a:stretch>
            <a:fillRect/>
          </a:stretch>
        </p:blipFill>
        <p:spPr>
          <a:xfrm>
            <a:off x="179793" y="2431254"/>
            <a:ext cx="3865745" cy="3268210"/>
          </a:xfrm>
          <a:prstGeom prst="rect">
            <a:avLst/>
          </a:prstGeom>
        </p:spPr>
      </p:pic>
    </p:spTree>
    <p:extLst>
      <p:ext uri="{BB962C8B-B14F-4D97-AF65-F5344CB8AC3E}">
        <p14:creationId xmlns:p14="http://schemas.microsoft.com/office/powerpoint/2010/main" val="2013460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33718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Data Cleaning</a:t>
            </a:r>
          </a:p>
          <a:p>
            <a:endParaRPr lang="en-AU" dirty="0"/>
          </a:p>
        </p:txBody>
      </p:sp>
      <p:pic>
        <p:nvPicPr>
          <p:cNvPr id="11" name="Picture 10">
            <a:extLst>
              <a:ext uri="{FF2B5EF4-FFF2-40B4-BE49-F238E27FC236}">
                <a16:creationId xmlns:a16="http://schemas.microsoft.com/office/drawing/2014/main" id="{446E9712-2E45-40A6-8F2B-93DCF735837A}"/>
              </a:ext>
            </a:extLst>
          </p:cNvPr>
          <p:cNvPicPr>
            <a:picLocks noChangeAspect="1"/>
          </p:cNvPicPr>
          <p:nvPr/>
        </p:nvPicPr>
        <p:blipFill>
          <a:blip r:embed="rId4"/>
          <a:stretch>
            <a:fillRect/>
          </a:stretch>
        </p:blipFill>
        <p:spPr>
          <a:xfrm>
            <a:off x="173831" y="2116268"/>
            <a:ext cx="2984501" cy="2886584"/>
          </a:xfrm>
          <a:prstGeom prst="rect">
            <a:avLst/>
          </a:prstGeom>
        </p:spPr>
      </p:pic>
      <p:pic>
        <p:nvPicPr>
          <p:cNvPr id="13" name="Picture 12">
            <a:extLst>
              <a:ext uri="{FF2B5EF4-FFF2-40B4-BE49-F238E27FC236}">
                <a16:creationId xmlns:a16="http://schemas.microsoft.com/office/drawing/2014/main" id="{E82F5BFF-E7C1-4A92-99FA-2CE70C06814D}"/>
              </a:ext>
            </a:extLst>
          </p:cNvPr>
          <p:cNvPicPr>
            <a:picLocks noChangeAspect="1"/>
          </p:cNvPicPr>
          <p:nvPr/>
        </p:nvPicPr>
        <p:blipFill>
          <a:blip r:embed="rId5"/>
          <a:stretch>
            <a:fillRect/>
          </a:stretch>
        </p:blipFill>
        <p:spPr>
          <a:xfrm>
            <a:off x="173831" y="5123033"/>
            <a:ext cx="2984501" cy="1503324"/>
          </a:xfrm>
          <a:prstGeom prst="rect">
            <a:avLst/>
          </a:prstGeom>
        </p:spPr>
      </p:pic>
      <p:pic>
        <p:nvPicPr>
          <p:cNvPr id="15" name="Picture 14">
            <a:extLst>
              <a:ext uri="{FF2B5EF4-FFF2-40B4-BE49-F238E27FC236}">
                <a16:creationId xmlns:a16="http://schemas.microsoft.com/office/drawing/2014/main" id="{78C3B18B-A7D5-443E-8F3C-8B7B7F39450A}"/>
              </a:ext>
            </a:extLst>
          </p:cNvPr>
          <p:cNvPicPr>
            <a:picLocks noChangeAspect="1"/>
          </p:cNvPicPr>
          <p:nvPr/>
        </p:nvPicPr>
        <p:blipFill>
          <a:blip r:embed="rId6"/>
          <a:stretch>
            <a:fillRect/>
          </a:stretch>
        </p:blipFill>
        <p:spPr>
          <a:xfrm>
            <a:off x="3259024" y="1546944"/>
            <a:ext cx="4408713" cy="1012026"/>
          </a:xfrm>
          <a:prstGeom prst="rect">
            <a:avLst/>
          </a:prstGeom>
        </p:spPr>
      </p:pic>
      <p:pic>
        <p:nvPicPr>
          <p:cNvPr id="17" name="Picture 16">
            <a:extLst>
              <a:ext uri="{FF2B5EF4-FFF2-40B4-BE49-F238E27FC236}">
                <a16:creationId xmlns:a16="http://schemas.microsoft.com/office/drawing/2014/main" id="{6FCFAD02-3F5C-4C14-91BC-FED8273DE709}"/>
              </a:ext>
            </a:extLst>
          </p:cNvPr>
          <p:cNvPicPr>
            <a:picLocks noChangeAspect="1"/>
          </p:cNvPicPr>
          <p:nvPr/>
        </p:nvPicPr>
        <p:blipFill>
          <a:blip r:embed="rId7"/>
          <a:stretch>
            <a:fillRect/>
          </a:stretch>
        </p:blipFill>
        <p:spPr>
          <a:xfrm>
            <a:off x="3281958" y="2590162"/>
            <a:ext cx="4408713" cy="868835"/>
          </a:xfrm>
          <a:prstGeom prst="rect">
            <a:avLst/>
          </a:prstGeom>
        </p:spPr>
      </p:pic>
      <p:pic>
        <p:nvPicPr>
          <p:cNvPr id="19" name="Picture 18">
            <a:extLst>
              <a:ext uri="{FF2B5EF4-FFF2-40B4-BE49-F238E27FC236}">
                <a16:creationId xmlns:a16="http://schemas.microsoft.com/office/drawing/2014/main" id="{732EFD06-C917-4D20-91A6-E10273A0A8DD}"/>
              </a:ext>
            </a:extLst>
          </p:cNvPr>
          <p:cNvPicPr>
            <a:picLocks noChangeAspect="1"/>
          </p:cNvPicPr>
          <p:nvPr/>
        </p:nvPicPr>
        <p:blipFill>
          <a:blip r:embed="rId8"/>
          <a:stretch>
            <a:fillRect/>
          </a:stretch>
        </p:blipFill>
        <p:spPr>
          <a:xfrm>
            <a:off x="3259024" y="3505311"/>
            <a:ext cx="4408712" cy="3121046"/>
          </a:xfrm>
          <a:prstGeom prst="rect">
            <a:avLst/>
          </a:prstGeom>
        </p:spPr>
      </p:pic>
      <p:pic>
        <p:nvPicPr>
          <p:cNvPr id="21" name="Picture 20">
            <a:extLst>
              <a:ext uri="{FF2B5EF4-FFF2-40B4-BE49-F238E27FC236}">
                <a16:creationId xmlns:a16="http://schemas.microsoft.com/office/drawing/2014/main" id="{19085CA0-C521-4C6B-ADB0-BDDC0E2CD90C}"/>
              </a:ext>
            </a:extLst>
          </p:cNvPr>
          <p:cNvPicPr>
            <a:picLocks noChangeAspect="1"/>
          </p:cNvPicPr>
          <p:nvPr/>
        </p:nvPicPr>
        <p:blipFill>
          <a:blip r:embed="rId9"/>
          <a:stretch>
            <a:fillRect/>
          </a:stretch>
        </p:blipFill>
        <p:spPr>
          <a:xfrm>
            <a:off x="7690671" y="291748"/>
            <a:ext cx="4378029" cy="3429000"/>
          </a:xfrm>
          <a:prstGeom prst="rect">
            <a:avLst/>
          </a:prstGeom>
        </p:spPr>
      </p:pic>
      <p:pic>
        <p:nvPicPr>
          <p:cNvPr id="25" name="Picture 24">
            <a:extLst>
              <a:ext uri="{FF2B5EF4-FFF2-40B4-BE49-F238E27FC236}">
                <a16:creationId xmlns:a16="http://schemas.microsoft.com/office/drawing/2014/main" id="{63C7F489-803E-40B9-9046-EA2418BB7DBC}"/>
              </a:ext>
            </a:extLst>
          </p:cNvPr>
          <p:cNvPicPr>
            <a:picLocks noChangeAspect="1"/>
          </p:cNvPicPr>
          <p:nvPr/>
        </p:nvPicPr>
        <p:blipFill>
          <a:blip r:embed="rId10"/>
          <a:stretch>
            <a:fillRect/>
          </a:stretch>
        </p:blipFill>
        <p:spPr>
          <a:xfrm>
            <a:off x="7675328" y="3751940"/>
            <a:ext cx="4378029" cy="3013022"/>
          </a:xfrm>
          <a:prstGeom prst="rect">
            <a:avLst/>
          </a:prstGeom>
        </p:spPr>
      </p:pic>
    </p:spTree>
    <p:extLst>
      <p:ext uri="{BB962C8B-B14F-4D97-AF65-F5344CB8AC3E}">
        <p14:creationId xmlns:p14="http://schemas.microsoft.com/office/powerpoint/2010/main" val="81947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9BC3DB42-14E0-4B43-B1C9-02136A439656}"/>
              </a:ext>
            </a:extLst>
          </p:cNvPr>
          <p:cNvSpPr txBox="1"/>
          <p:nvPr/>
        </p:nvSpPr>
        <p:spPr>
          <a:xfrm>
            <a:off x="1149350" y="2571731"/>
            <a:ext cx="9893300" cy="2492990"/>
          </a:xfrm>
          <a:prstGeom prst="rect">
            <a:avLst/>
          </a:prstGeom>
          <a:noFill/>
        </p:spPr>
        <p:txBody>
          <a:bodyPr wrap="square" rtlCol="0">
            <a:spAutoFit/>
          </a:bodyPr>
          <a:lstStyle/>
          <a:p>
            <a:pPr algn="ctr"/>
            <a:r>
              <a:rPr lang="en-US" sz="7200" b="1" i="0" dirty="0">
                <a:solidFill>
                  <a:srgbClr val="00B050"/>
                </a:solidFill>
                <a:effectLst/>
                <a:latin typeface="+mj-lt"/>
                <a:cs typeface="Calibri" panose="020F0502020204030204" pitchFamily="34" charset="0"/>
              </a:rPr>
              <a:t>So???</a:t>
            </a:r>
          </a:p>
          <a:p>
            <a:pPr algn="ctr"/>
            <a:r>
              <a:rPr lang="en-US" sz="6600" b="1" i="0" dirty="0">
                <a:solidFill>
                  <a:srgbClr val="00B050"/>
                </a:solidFill>
                <a:effectLst/>
                <a:latin typeface="+mj-lt"/>
                <a:cs typeface="Calibri" panose="020F0502020204030204" pitchFamily="34" charset="0"/>
              </a:rPr>
              <a:t>Why should you care???</a:t>
            </a:r>
          </a:p>
          <a:p>
            <a:endParaRPr lang="en-AU" dirty="0"/>
          </a:p>
        </p:txBody>
      </p:sp>
    </p:spTree>
    <p:extLst>
      <p:ext uri="{BB962C8B-B14F-4D97-AF65-F5344CB8AC3E}">
        <p14:creationId xmlns:p14="http://schemas.microsoft.com/office/powerpoint/2010/main" val="1196134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9BC3DB42-14E0-4B43-B1C9-02136A439656}"/>
              </a:ext>
            </a:extLst>
          </p:cNvPr>
          <p:cNvSpPr txBox="1"/>
          <p:nvPr/>
        </p:nvSpPr>
        <p:spPr>
          <a:xfrm>
            <a:off x="1149350" y="2940031"/>
            <a:ext cx="9893300" cy="1477328"/>
          </a:xfrm>
          <a:prstGeom prst="rect">
            <a:avLst/>
          </a:prstGeom>
          <a:noFill/>
        </p:spPr>
        <p:txBody>
          <a:bodyPr wrap="square" rtlCol="0">
            <a:spAutoFit/>
          </a:bodyPr>
          <a:lstStyle/>
          <a:p>
            <a:pPr algn="ctr"/>
            <a:r>
              <a:rPr lang="en-US" sz="7200" b="1" i="0" dirty="0">
                <a:solidFill>
                  <a:srgbClr val="00B050"/>
                </a:solidFill>
                <a:effectLst/>
                <a:latin typeface="+mj-lt"/>
                <a:cs typeface="Calibri" panose="020F0502020204030204" pitchFamily="34" charset="0"/>
              </a:rPr>
              <a:t>Questions</a:t>
            </a:r>
            <a:r>
              <a:rPr lang="en-US" sz="6600" b="1" i="0" dirty="0">
                <a:solidFill>
                  <a:srgbClr val="00B050"/>
                </a:solidFill>
                <a:effectLst/>
                <a:latin typeface="+mj-lt"/>
                <a:cs typeface="Calibri" panose="020F0502020204030204" pitchFamily="34" charset="0"/>
              </a:rPr>
              <a:t>?</a:t>
            </a:r>
          </a:p>
          <a:p>
            <a:endParaRPr lang="en-AU" dirty="0"/>
          </a:p>
        </p:txBody>
      </p:sp>
    </p:spTree>
    <p:extLst>
      <p:ext uri="{BB962C8B-B14F-4D97-AF65-F5344CB8AC3E}">
        <p14:creationId xmlns:p14="http://schemas.microsoft.com/office/powerpoint/2010/main" val="3011189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9BC3DB42-14E0-4B43-B1C9-02136A439656}"/>
              </a:ext>
            </a:extLst>
          </p:cNvPr>
          <p:cNvSpPr txBox="1"/>
          <p:nvPr/>
        </p:nvSpPr>
        <p:spPr>
          <a:xfrm>
            <a:off x="1149350" y="2914631"/>
            <a:ext cx="9893300" cy="1477328"/>
          </a:xfrm>
          <a:prstGeom prst="rect">
            <a:avLst/>
          </a:prstGeom>
          <a:noFill/>
        </p:spPr>
        <p:txBody>
          <a:bodyPr wrap="square" rtlCol="0">
            <a:spAutoFit/>
          </a:bodyPr>
          <a:lstStyle/>
          <a:p>
            <a:pPr algn="ctr"/>
            <a:r>
              <a:rPr lang="en-US" sz="7200" b="1" i="0" dirty="0">
                <a:solidFill>
                  <a:srgbClr val="00B050"/>
                </a:solidFill>
                <a:effectLst/>
                <a:latin typeface="+mj-lt"/>
                <a:cs typeface="Calibri" panose="020F0502020204030204" pitchFamily="34" charset="0"/>
              </a:rPr>
              <a:t>Thank you! </a:t>
            </a:r>
            <a:r>
              <a:rPr lang="en-US" sz="7200" b="1" i="0" dirty="0">
                <a:solidFill>
                  <a:srgbClr val="00B050"/>
                </a:solidFill>
                <a:effectLst/>
                <a:latin typeface="+mj-lt"/>
                <a:cs typeface="Calibri" panose="020F0502020204030204" pitchFamily="34" charset="0"/>
                <a:sym typeface="Wingdings" panose="05000000000000000000" pitchFamily="2" charset="2"/>
              </a:rPr>
              <a:t></a:t>
            </a:r>
            <a:endParaRPr lang="en-US" sz="6600" b="1" i="0" dirty="0">
              <a:solidFill>
                <a:srgbClr val="00B050"/>
              </a:solidFill>
              <a:effectLst/>
              <a:latin typeface="+mj-lt"/>
              <a:cs typeface="Calibri" panose="020F0502020204030204" pitchFamily="34" charset="0"/>
            </a:endParaRPr>
          </a:p>
          <a:p>
            <a:endParaRPr lang="en-AU" dirty="0"/>
          </a:p>
        </p:txBody>
      </p:sp>
    </p:spTree>
    <p:extLst>
      <p:ext uri="{BB962C8B-B14F-4D97-AF65-F5344CB8AC3E}">
        <p14:creationId xmlns:p14="http://schemas.microsoft.com/office/powerpoint/2010/main" val="938243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149350" y="1874967"/>
            <a:ext cx="9893300" cy="3508653"/>
          </a:xfrm>
          <a:prstGeom prst="rect">
            <a:avLst/>
          </a:prstGeom>
          <a:noFill/>
        </p:spPr>
        <p:txBody>
          <a:bodyPr wrap="square" rtlCol="0">
            <a:spAutoFit/>
          </a:bodyPr>
          <a:lstStyle/>
          <a:p>
            <a:pPr algn="ctr"/>
            <a:r>
              <a:rPr lang="en-US" sz="5400" b="1" i="0" dirty="0">
                <a:solidFill>
                  <a:srgbClr val="00B050"/>
                </a:solidFill>
                <a:effectLst/>
                <a:latin typeface="+mj-lt"/>
                <a:cs typeface="Calibri" panose="020F0502020204030204" pitchFamily="34" charset="0"/>
              </a:rPr>
              <a:t>An Explorative </a:t>
            </a:r>
            <a:r>
              <a:rPr lang="en-US" sz="5400" b="1" dirty="0">
                <a:solidFill>
                  <a:srgbClr val="00B050"/>
                </a:solidFill>
                <a:latin typeface="+mj-lt"/>
                <a:cs typeface="Calibri" panose="020F0502020204030204" pitchFamily="34" charset="0"/>
              </a:rPr>
              <a:t>A</a:t>
            </a:r>
            <a:r>
              <a:rPr lang="en-US" sz="5400" b="1" i="0" dirty="0">
                <a:solidFill>
                  <a:srgbClr val="00B050"/>
                </a:solidFill>
                <a:effectLst/>
                <a:latin typeface="+mj-lt"/>
                <a:cs typeface="Calibri" panose="020F0502020204030204" pitchFamily="34" charset="0"/>
              </a:rPr>
              <a:t>nalysis </a:t>
            </a:r>
          </a:p>
          <a:p>
            <a:pPr algn="ctr"/>
            <a:r>
              <a:rPr lang="en-US" sz="3200" b="1" i="0" dirty="0">
                <a:solidFill>
                  <a:srgbClr val="00B050"/>
                </a:solidFill>
                <a:effectLst/>
                <a:latin typeface="+mj-lt"/>
                <a:cs typeface="Calibri" panose="020F0502020204030204" pitchFamily="34" charset="0"/>
              </a:rPr>
              <a:t>of </a:t>
            </a:r>
          </a:p>
          <a:p>
            <a:pPr algn="ctr"/>
            <a:r>
              <a:rPr lang="en-US" sz="5400" b="1" i="0" dirty="0">
                <a:solidFill>
                  <a:srgbClr val="00B050"/>
                </a:solidFill>
                <a:effectLst/>
                <a:latin typeface="+mj-lt"/>
                <a:cs typeface="Calibri" panose="020F0502020204030204" pitchFamily="34" charset="0"/>
              </a:rPr>
              <a:t>Global </a:t>
            </a:r>
            <a:r>
              <a:rPr lang="en-US" sz="5400" b="1" dirty="0">
                <a:solidFill>
                  <a:srgbClr val="00B050"/>
                </a:solidFill>
                <a:latin typeface="+mj-lt"/>
                <a:cs typeface="Calibri" panose="020F0502020204030204" pitchFamily="34" charset="0"/>
              </a:rPr>
              <a:t>E</a:t>
            </a:r>
            <a:r>
              <a:rPr lang="en-US" sz="5400" b="1" i="0" dirty="0">
                <a:solidFill>
                  <a:srgbClr val="00B050"/>
                </a:solidFill>
                <a:effectLst/>
                <a:latin typeface="+mj-lt"/>
                <a:cs typeface="Calibri" panose="020F0502020204030204" pitchFamily="34" charset="0"/>
              </a:rPr>
              <a:t>nergy </a:t>
            </a:r>
            <a:r>
              <a:rPr lang="en-US" sz="5400" b="1" dirty="0">
                <a:solidFill>
                  <a:srgbClr val="00B050"/>
                </a:solidFill>
                <a:latin typeface="+mj-lt"/>
                <a:cs typeface="Calibri" panose="020F0502020204030204" pitchFamily="34" charset="0"/>
              </a:rPr>
              <a:t>P</a:t>
            </a:r>
            <a:r>
              <a:rPr lang="en-US" sz="5400" b="1" i="0" dirty="0">
                <a:solidFill>
                  <a:srgbClr val="00B050"/>
                </a:solidFill>
                <a:effectLst/>
                <a:latin typeface="+mj-lt"/>
                <a:cs typeface="Calibri" panose="020F0502020204030204" pitchFamily="34" charset="0"/>
              </a:rPr>
              <a:t>roduction </a:t>
            </a:r>
          </a:p>
          <a:p>
            <a:pPr algn="ctr"/>
            <a:endParaRPr lang="en-US" sz="2400" b="1" i="0" dirty="0">
              <a:solidFill>
                <a:srgbClr val="00B050"/>
              </a:solidFill>
              <a:effectLst/>
              <a:latin typeface="+mj-lt"/>
              <a:cs typeface="Calibri" panose="020F0502020204030204" pitchFamily="34" charset="0"/>
            </a:endParaRPr>
          </a:p>
          <a:p>
            <a:pPr algn="ctr"/>
            <a:r>
              <a:rPr lang="en-US" sz="4000" b="1" i="0" dirty="0">
                <a:solidFill>
                  <a:srgbClr val="00B050"/>
                </a:solidFill>
                <a:effectLst/>
                <a:latin typeface="+mj-lt"/>
                <a:cs typeface="Calibri" panose="020F0502020204030204" pitchFamily="34" charset="0"/>
              </a:rPr>
              <a:t>by Nick, Mike, Aline &amp; Carly</a:t>
            </a:r>
          </a:p>
          <a:p>
            <a:endParaRPr lang="en-AU" dirty="0"/>
          </a:p>
        </p:txBody>
      </p:sp>
    </p:spTree>
    <p:extLst>
      <p:ext uri="{BB962C8B-B14F-4D97-AF65-F5344CB8AC3E}">
        <p14:creationId xmlns:p14="http://schemas.microsoft.com/office/powerpoint/2010/main" val="529423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862330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How to discover the real powerhouse?</a:t>
            </a:r>
          </a:p>
          <a:p>
            <a:endParaRPr lang="en-AU" dirty="0"/>
          </a:p>
        </p:txBody>
      </p:sp>
      <p:sp>
        <p:nvSpPr>
          <p:cNvPr id="11" name="TextBox 10">
            <a:extLst>
              <a:ext uri="{FF2B5EF4-FFF2-40B4-BE49-F238E27FC236}">
                <a16:creationId xmlns:a16="http://schemas.microsoft.com/office/drawing/2014/main" id="{8A0D1798-AC7A-49A9-AA11-E7BA4B87DC6F}"/>
              </a:ext>
            </a:extLst>
          </p:cNvPr>
          <p:cNvSpPr txBox="1"/>
          <p:nvPr/>
        </p:nvSpPr>
        <p:spPr>
          <a:xfrm>
            <a:off x="430565" y="3976666"/>
            <a:ext cx="11159231" cy="2262671"/>
          </a:xfrm>
          <a:prstGeom prst="rect">
            <a:avLst/>
          </a:prstGeom>
          <a:noFill/>
        </p:spPr>
        <p:txBody>
          <a:bodyPr wrap="square" rtlCol="0">
            <a:spAutoFit/>
          </a:bodyPr>
          <a:lstStyle/>
          <a:p>
            <a:pPr>
              <a:lnSpc>
                <a:spcPct val="150000"/>
              </a:lnSpc>
            </a:pPr>
            <a:r>
              <a:rPr lang="en-US" sz="1600" i="0" dirty="0">
                <a:solidFill>
                  <a:srgbClr val="00B050"/>
                </a:solidFill>
                <a:effectLst/>
                <a:latin typeface="+mj-lt"/>
                <a:cs typeface="Calibri" panose="020F0502020204030204" pitchFamily="34" charset="0"/>
              </a:rPr>
              <a:t>Questions:</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What are the most commonly used power sources for power </a:t>
            </a:r>
            <a:r>
              <a:rPr lang="en-US" sz="1600" dirty="0">
                <a:solidFill>
                  <a:srgbClr val="00B050"/>
                </a:solidFill>
                <a:latin typeface="+mj-lt"/>
                <a:cs typeface="Calibri" panose="020F0502020204030204" pitchFamily="34" charset="0"/>
              </a:rPr>
              <a:t>plants </a:t>
            </a:r>
            <a:r>
              <a:rPr lang="en-US" sz="1600" i="0" dirty="0">
                <a:solidFill>
                  <a:srgbClr val="00B050"/>
                </a:solidFill>
                <a:effectLst/>
                <a:latin typeface="+mj-lt"/>
                <a:cs typeface="Calibri" panose="020F0502020204030204" pitchFamily="34" charset="0"/>
              </a:rPr>
              <a:t>globally?</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Do developing or developed nations produce more power per capita?</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Do developing or developed nations use more renewable or non- renewable energy sources for powering their powerplants?</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Google API plot energy plants</a:t>
            </a:r>
            <a:endParaRPr lang="en-AU" sz="1600" dirty="0"/>
          </a:p>
        </p:txBody>
      </p:sp>
      <p:sp>
        <p:nvSpPr>
          <p:cNvPr id="12" name="TextBox 11">
            <a:extLst>
              <a:ext uri="{FF2B5EF4-FFF2-40B4-BE49-F238E27FC236}">
                <a16:creationId xmlns:a16="http://schemas.microsoft.com/office/drawing/2014/main" id="{69B3D0F0-CD79-4479-BEFC-AC8C0530CFEE}"/>
              </a:ext>
            </a:extLst>
          </p:cNvPr>
          <p:cNvSpPr txBox="1"/>
          <p:nvPr/>
        </p:nvSpPr>
        <p:spPr>
          <a:xfrm>
            <a:off x="288522" y="2063575"/>
            <a:ext cx="11021629" cy="1855764"/>
          </a:xfrm>
          <a:prstGeom prst="rect">
            <a:avLst/>
          </a:prstGeom>
          <a:noFill/>
        </p:spPr>
        <p:txBody>
          <a:bodyPr wrap="square">
            <a:spAutoFit/>
          </a:bodyPr>
          <a:lstStyle/>
          <a:p>
            <a:pPr marL="342900" marR="0" lvl="0" indent="-342900" algn="l" defTabSz="914400" rtl="0" eaLnBrk="1" fontAlgn="auto" latinLnBrk="0" hangingPunct="1">
              <a:lnSpc>
                <a:spcPct val="150000"/>
              </a:lnSpc>
              <a:spcBef>
                <a:spcPts val="0"/>
              </a:spcBef>
              <a:spcAft>
                <a:spcPts val="0"/>
              </a:spcAft>
              <a:buClrTx/>
              <a:buSzTx/>
              <a:buFont typeface="Courier New" panose="02070309020205020404" pitchFamily="49" charset="0"/>
              <a:buChar char="o"/>
              <a:tabLst/>
              <a:defRPr/>
            </a:pPr>
            <a:r>
              <a:rPr lang="en-US" sz="1300" b="0" i="0" dirty="0">
                <a:solidFill>
                  <a:srgbClr val="00B050"/>
                </a:solidFill>
                <a:effectLst/>
                <a:latin typeface="arial" panose="020B0604020202020204" pitchFamily="34" charset="0"/>
              </a:rPr>
              <a:t>We are currently facing a </a:t>
            </a:r>
            <a:r>
              <a:rPr lang="en-US" sz="1300" b="1" i="0" dirty="0">
                <a:solidFill>
                  <a:srgbClr val="00B050"/>
                </a:solidFill>
                <a:effectLst/>
                <a:latin typeface="arial" panose="020B0604020202020204" pitchFamily="34" charset="0"/>
              </a:rPr>
              <a:t>global energy crisis caused</a:t>
            </a:r>
            <a:r>
              <a:rPr lang="en-US" sz="1300" b="0" i="0" dirty="0">
                <a:solidFill>
                  <a:srgbClr val="00B050"/>
                </a:solidFill>
                <a:effectLst/>
                <a:latin typeface="arial" panose="020B0604020202020204" pitchFamily="34" charset="0"/>
              </a:rPr>
              <a:t> by world population growth, an escalating increase in demand, and continued dependence on fossil-based fuels. </a:t>
            </a:r>
            <a:r>
              <a:rPr lang="en-US" sz="1300" dirty="0">
                <a:solidFill>
                  <a:srgbClr val="00B050"/>
                </a:solidFill>
                <a:latin typeface="arial" panose="020B0604020202020204" pitchFamily="34" charset="0"/>
              </a:rPr>
              <a:t>For many people this isn’t a concern for them, and they wouldn’t typically worry about it too much. Its only when the power gets shut off (happening in multiple countries around the world) that people start noticing. In this analysis we are aiming to give the common person an incite into what fuels the worlds power plants that produce our power and how countries or different economic status compare to each other in their power production as well as use of sustainable sources. So that people are equipped with the knowledge to question and challenge government and world leaders to do better.</a:t>
            </a:r>
            <a:endParaRPr kumimoji="0" lang="en-US" sz="1300" b="0" i="0" u="none" strike="noStrike" kern="1200" cap="none" spc="0" normalizeH="0" baseline="0" noProof="0" dirty="0">
              <a:ln>
                <a:noFill/>
              </a:ln>
              <a:solidFill>
                <a:srgbClr val="00B050"/>
              </a:solidFill>
              <a:effectLst/>
              <a:uLnTx/>
              <a:uFillTx/>
              <a:ea typeface="+mn-ea"/>
              <a:cs typeface="Calibri" panose="020F0502020204030204" pitchFamily="34" charset="0"/>
            </a:endParaRPr>
          </a:p>
        </p:txBody>
      </p:sp>
    </p:spTree>
    <p:extLst>
      <p:ext uri="{BB962C8B-B14F-4D97-AF65-F5344CB8AC3E}">
        <p14:creationId xmlns:p14="http://schemas.microsoft.com/office/powerpoint/2010/main" val="3977569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52039" y="44586"/>
            <a:ext cx="9277350" cy="1477328"/>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What are the most commonly used power sources globally?</a:t>
            </a:r>
          </a:p>
          <a:p>
            <a:endParaRPr lang="en-AU" dirty="0"/>
          </a:p>
        </p:txBody>
      </p:sp>
      <p:pic>
        <p:nvPicPr>
          <p:cNvPr id="9" name="Picture 8">
            <a:extLst>
              <a:ext uri="{FF2B5EF4-FFF2-40B4-BE49-F238E27FC236}">
                <a16:creationId xmlns:a16="http://schemas.microsoft.com/office/drawing/2014/main" id="{88A48D2F-ADBA-412C-B40F-2DF05206AE45}"/>
              </a:ext>
            </a:extLst>
          </p:cNvPr>
          <p:cNvPicPr>
            <a:picLocks noChangeAspect="1"/>
          </p:cNvPicPr>
          <p:nvPr/>
        </p:nvPicPr>
        <p:blipFill>
          <a:blip r:embed="rId4"/>
          <a:stretch>
            <a:fillRect/>
          </a:stretch>
        </p:blipFill>
        <p:spPr>
          <a:xfrm>
            <a:off x="6684724" y="729596"/>
            <a:ext cx="5201859" cy="5895441"/>
          </a:xfrm>
          <a:prstGeom prst="rect">
            <a:avLst/>
          </a:prstGeom>
        </p:spPr>
      </p:pic>
      <p:pic>
        <p:nvPicPr>
          <p:cNvPr id="12" name="Picture 11">
            <a:extLst>
              <a:ext uri="{FF2B5EF4-FFF2-40B4-BE49-F238E27FC236}">
                <a16:creationId xmlns:a16="http://schemas.microsoft.com/office/drawing/2014/main" id="{4045C833-810F-4620-8156-8ED5FE837BB7}"/>
              </a:ext>
            </a:extLst>
          </p:cNvPr>
          <p:cNvPicPr>
            <a:picLocks noChangeAspect="1"/>
          </p:cNvPicPr>
          <p:nvPr/>
        </p:nvPicPr>
        <p:blipFill>
          <a:blip r:embed="rId5"/>
          <a:stretch>
            <a:fillRect/>
          </a:stretch>
        </p:blipFill>
        <p:spPr>
          <a:xfrm>
            <a:off x="1484567" y="1200337"/>
            <a:ext cx="5019768" cy="5424700"/>
          </a:xfrm>
          <a:prstGeom prst="rect">
            <a:avLst/>
          </a:prstGeom>
        </p:spPr>
      </p:pic>
    </p:spTree>
    <p:extLst>
      <p:ext uri="{BB962C8B-B14F-4D97-AF65-F5344CB8AC3E}">
        <p14:creationId xmlns:p14="http://schemas.microsoft.com/office/powerpoint/2010/main" val="1997209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883569" y="749754"/>
            <a:ext cx="9861550" cy="1477328"/>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Do developing or developed nations produce more power per capita?</a:t>
            </a:r>
          </a:p>
          <a:p>
            <a:endParaRPr lang="en-AU" dirty="0"/>
          </a:p>
        </p:txBody>
      </p:sp>
      <p:pic>
        <p:nvPicPr>
          <p:cNvPr id="9" name="Picture 8">
            <a:extLst>
              <a:ext uri="{FF2B5EF4-FFF2-40B4-BE49-F238E27FC236}">
                <a16:creationId xmlns:a16="http://schemas.microsoft.com/office/drawing/2014/main" id="{AE242C21-DBD0-4704-9BE2-CA6B64C56967}"/>
              </a:ext>
            </a:extLst>
          </p:cNvPr>
          <p:cNvPicPr>
            <a:picLocks noChangeAspect="1"/>
          </p:cNvPicPr>
          <p:nvPr/>
        </p:nvPicPr>
        <p:blipFill>
          <a:blip r:embed="rId4"/>
          <a:stretch>
            <a:fillRect/>
          </a:stretch>
        </p:blipFill>
        <p:spPr>
          <a:xfrm>
            <a:off x="342900" y="2156020"/>
            <a:ext cx="6153014" cy="4483016"/>
          </a:xfrm>
          <a:prstGeom prst="rect">
            <a:avLst/>
          </a:prstGeom>
        </p:spPr>
      </p:pic>
      <p:pic>
        <p:nvPicPr>
          <p:cNvPr id="11" name="Picture 10">
            <a:extLst>
              <a:ext uri="{FF2B5EF4-FFF2-40B4-BE49-F238E27FC236}">
                <a16:creationId xmlns:a16="http://schemas.microsoft.com/office/drawing/2014/main" id="{BAF13AB3-3CD6-4406-AB15-A81542717D0E}"/>
              </a:ext>
            </a:extLst>
          </p:cNvPr>
          <p:cNvPicPr>
            <a:picLocks noChangeAspect="1"/>
          </p:cNvPicPr>
          <p:nvPr/>
        </p:nvPicPr>
        <p:blipFill>
          <a:blip r:embed="rId5"/>
          <a:stretch>
            <a:fillRect/>
          </a:stretch>
        </p:blipFill>
        <p:spPr>
          <a:xfrm>
            <a:off x="7013359" y="1933869"/>
            <a:ext cx="4946582" cy="4705167"/>
          </a:xfrm>
          <a:prstGeom prst="rect">
            <a:avLst/>
          </a:prstGeom>
        </p:spPr>
      </p:pic>
    </p:spTree>
    <p:extLst>
      <p:ext uri="{BB962C8B-B14F-4D97-AF65-F5344CB8AC3E}">
        <p14:creationId xmlns:p14="http://schemas.microsoft.com/office/powerpoint/2010/main" val="176752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1477328"/>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Do developing or developed nations use more renewable or non- renewable energy sources?</a:t>
            </a:r>
          </a:p>
          <a:p>
            <a:endParaRPr lang="en-AU" dirty="0"/>
          </a:p>
        </p:txBody>
      </p:sp>
      <p:pic>
        <p:nvPicPr>
          <p:cNvPr id="9" name="Picture 8">
            <a:extLst>
              <a:ext uri="{FF2B5EF4-FFF2-40B4-BE49-F238E27FC236}">
                <a16:creationId xmlns:a16="http://schemas.microsoft.com/office/drawing/2014/main" id="{800B62A2-BE78-4CA5-B402-E94D69159D88}"/>
              </a:ext>
            </a:extLst>
          </p:cNvPr>
          <p:cNvPicPr>
            <a:picLocks noChangeAspect="1"/>
          </p:cNvPicPr>
          <p:nvPr/>
        </p:nvPicPr>
        <p:blipFill>
          <a:blip r:embed="rId4"/>
          <a:stretch>
            <a:fillRect/>
          </a:stretch>
        </p:blipFill>
        <p:spPr>
          <a:xfrm>
            <a:off x="2361460" y="2033600"/>
            <a:ext cx="7842990" cy="4357217"/>
          </a:xfrm>
          <a:prstGeom prst="rect">
            <a:avLst/>
          </a:prstGeom>
        </p:spPr>
      </p:pic>
    </p:spTree>
    <p:extLst>
      <p:ext uri="{BB962C8B-B14F-4D97-AF65-F5344CB8AC3E}">
        <p14:creationId xmlns:p14="http://schemas.microsoft.com/office/powerpoint/2010/main" val="469597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11" name="Picture 10">
            <a:extLst>
              <a:ext uri="{FF2B5EF4-FFF2-40B4-BE49-F238E27FC236}">
                <a16:creationId xmlns:a16="http://schemas.microsoft.com/office/drawing/2014/main" id="{C93EFB86-FB11-41F1-9717-479B6E2B907E}"/>
              </a:ext>
            </a:extLst>
          </p:cNvPr>
          <p:cNvPicPr>
            <a:picLocks noChangeAspect="1"/>
          </p:cNvPicPr>
          <p:nvPr/>
        </p:nvPicPr>
        <p:blipFill>
          <a:blip r:embed="rId4"/>
          <a:stretch>
            <a:fillRect/>
          </a:stretch>
        </p:blipFill>
        <p:spPr>
          <a:xfrm>
            <a:off x="2094080" y="1829168"/>
            <a:ext cx="9517911" cy="4865520"/>
          </a:xfrm>
          <a:prstGeom prst="rect">
            <a:avLst/>
          </a:prstGeom>
        </p:spPr>
      </p:pic>
    </p:spTree>
    <p:extLst>
      <p:ext uri="{BB962C8B-B14F-4D97-AF65-F5344CB8AC3E}">
        <p14:creationId xmlns:p14="http://schemas.microsoft.com/office/powerpoint/2010/main" val="3566920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11" name="Picture 10">
            <a:extLst>
              <a:ext uri="{FF2B5EF4-FFF2-40B4-BE49-F238E27FC236}">
                <a16:creationId xmlns:a16="http://schemas.microsoft.com/office/drawing/2014/main" id="{0EE701FB-3E31-4C56-A523-E2D184BB28CE}"/>
              </a:ext>
            </a:extLst>
          </p:cNvPr>
          <p:cNvPicPr>
            <a:picLocks noChangeAspect="1"/>
          </p:cNvPicPr>
          <p:nvPr/>
        </p:nvPicPr>
        <p:blipFill>
          <a:blip r:embed="rId4"/>
          <a:stretch>
            <a:fillRect/>
          </a:stretch>
        </p:blipFill>
        <p:spPr>
          <a:xfrm>
            <a:off x="1987550" y="1880497"/>
            <a:ext cx="9704341" cy="4772614"/>
          </a:xfrm>
          <a:prstGeom prst="rect">
            <a:avLst/>
          </a:prstGeom>
        </p:spPr>
      </p:pic>
    </p:spTree>
    <p:extLst>
      <p:ext uri="{BB962C8B-B14F-4D97-AF65-F5344CB8AC3E}">
        <p14:creationId xmlns:p14="http://schemas.microsoft.com/office/powerpoint/2010/main" val="2319944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9" name="Picture 8">
            <a:extLst>
              <a:ext uri="{FF2B5EF4-FFF2-40B4-BE49-F238E27FC236}">
                <a16:creationId xmlns:a16="http://schemas.microsoft.com/office/drawing/2014/main" id="{0A0B3FDC-615E-428B-AFD3-5191A56A7158}"/>
              </a:ext>
            </a:extLst>
          </p:cNvPr>
          <p:cNvPicPr>
            <a:picLocks noChangeAspect="1"/>
          </p:cNvPicPr>
          <p:nvPr/>
        </p:nvPicPr>
        <p:blipFill>
          <a:blip r:embed="rId4"/>
          <a:stretch>
            <a:fillRect/>
          </a:stretch>
        </p:blipFill>
        <p:spPr>
          <a:xfrm>
            <a:off x="1987549" y="1844986"/>
            <a:ext cx="9940559" cy="4517714"/>
          </a:xfrm>
          <a:prstGeom prst="rect">
            <a:avLst/>
          </a:prstGeom>
        </p:spPr>
      </p:pic>
    </p:spTree>
    <p:extLst>
      <p:ext uri="{BB962C8B-B14F-4D97-AF65-F5344CB8AC3E}">
        <p14:creationId xmlns:p14="http://schemas.microsoft.com/office/powerpoint/2010/main" val="1379216654"/>
      </p:ext>
    </p:extLst>
  </p:cSld>
  <p:clrMapOvr>
    <a:masterClrMapping/>
  </p:clrMapOvr>
</p:sld>
</file>

<file path=ppt/theme/theme1.xml><?xml version="1.0" encoding="utf-8"?>
<a:theme xmlns:a="http://schemas.openxmlformats.org/drawingml/2006/main" name="GestaltVTI">
  <a:themeElements>
    <a:clrScheme name="AnalogousFromDarkSeedLeftStep">
      <a:dk1>
        <a:srgbClr val="000000"/>
      </a:dk1>
      <a:lt1>
        <a:srgbClr val="FFFFFF"/>
      </a:lt1>
      <a:dk2>
        <a:srgbClr val="1B212F"/>
      </a:dk2>
      <a:lt2>
        <a:srgbClr val="F0F3F1"/>
      </a:lt2>
      <a:accent1>
        <a:srgbClr val="E729A2"/>
      </a:accent1>
      <a:accent2>
        <a:srgbClr val="CB17D5"/>
      </a:accent2>
      <a:accent3>
        <a:srgbClr val="8E29E7"/>
      </a:accent3>
      <a:accent4>
        <a:srgbClr val="422FD9"/>
      </a:accent4>
      <a:accent5>
        <a:srgbClr val="2962E7"/>
      </a:accent5>
      <a:accent6>
        <a:srgbClr val="17A0D5"/>
      </a:accent6>
      <a:hlink>
        <a:srgbClr val="3F50BF"/>
      </a:hlink>
      <a:folHlink>
        <a:srgbClr val="7F7F7F"/>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TotalTime>
  <Words>380</Words>
  <Application>Microsoft Office PowerPoint</Application>
  <PresentationFormat>Widescreen</PresentationFormat>
  <Paragraphs>44</Paragraphs>
  <Slides>15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-apple-system</vt:lpstr>
      <vt:lpstr>Arial</vt:lpstr>
      <vt:lpstr>Arial</vt:lpstr>
      <vt:lpstr>Bierstadt</vt:lpstr>
      <vt:lpstr>Calibri</vt:lpstr>
      <vt:lpstr>Courier New</vt:lpstr>
      <vt:lpstr>GestaltVTI</vt:lpstr>
      <vt:lpstr>The  International Power Rangers  present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International Power Rangers  present</dc:title>
  <dc:creator>Aline</dc:creator>
  <cp:lastModifiedBy>Nicholas McMahon (Corporate)</cp:lastModifiedBy>
  <cp:revision>8</cp:revision>
  <dcterms:created xsi:type="dcterms:W3CDTF">2022-04-27T13:39:49Z</dcterms:created>
  <dcterms:modified xsi:type="dcterms:W3CDTF">2022-05-04T05:11:56Z</dcterms:modified>
</cp:coreProperties>
</file>

<file path=docProps/thumbnail.jpeg>
</file>